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0"/>
  </p:notesMasterIdLst>
  <p:handoutMasterIdLst>
    <p:handoutMasterId r:id="rId21"/>
  </p:handoutMasterIdLst>
  <p:sldIdLst>
    <p:sldId id="256" r:id="rId2"/>
    <p:sldId id="276" r:id="rId3"/>
    <p:sldId id="277" r:id="rId4"/>
    <p:sldId id="278" r:id="rId5"/>
    <p:sldId id="275" r:id="rId6"/>
    <p:sldId id="258" r:id="rId7"/>
    <p:sldId id="279" r:id="rId8"/>
    <p:sldId id="259" r:id="rId9"/>
    <p:sldId id="260" r:id="rId10"/>
    <p:sldId id="271" r:id="rId11"/>
    <p:sldId id="261" r:id="rId12"/>
    <p:sldId id="263" r:id="rId13"/>
    <p:sldId id="264" r:id="rId14"/>
    <p:sldId id="267" r:id="rId15"/>
    <p:sldId id="268" r:id="rId16"/>
    <p:sldId id="272" r:id="rId17"/>
    <p:sldId id="274" r:id="rId18"/>
    <p:sldId id="273" r:id="rId1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404" autoAdjust="0"/>
  </p:normalViewPr>
  <p:slideViewPr>
    <p:cSldViewPr>
      <p:cViewPr varScale="1">
        <p:scale>
          <a:sx n="93" d="100"/>
          <a:sy n="93" d="100"/>
        </p:scale>
        <p:origin x="-234" y="-102"/>
      </p:cViewPr>
      <p:guideLst>
        <p:guide orient="horz" pos="2160"/>
        <p:guide pos="2880"/>
      </p:guideLst>
    </p:cSldViewPr>
  </p:slideViewPr>
  <p:outlineViewPr>
    <p:cViewPr>
      <p:scale>
        <a:sx n="33" d="100"/>
        <a:sy n="33" d="100"/>
      </p:scale>
      <p:origin x="72" y="0"/>
    </p:cViewPr>
  </p:outlineViewPr>
  <p:notesTextViewPr>
    <p:cViewPr>
      <p:scale>
        <a:sx n="1" d="1"/>
        <a:sy n="1" d="1"/>
      </p:scale>
      <p:origin x="0" y="0"/>
    </p:cViewPr>
  </p:notesTextViewPr>
  <p:notesViewPr>
    <p:cSldViewPr>
      <p:cViewPr>
        <p:scale>
          <a:sx n="66" d="100"/>
          <a:sy n="66" d="100"/>
        </p:scale>
        <p:origin x="-2634" y="198"/>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C4B6AA01-7C8A-4496-A52C-EC3DC4BEDAE0}" type="datetimeFigureOut">
              <a:rPr lang="en-US" smtClean="0"/>
              <a:pPr/>
              <a:t>8/1/2016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350D691F-E2E6-4378-9050-C320B1D80502}" type="slidenum">
              <a:rPr lang="en-US" smtClean="0"/>
              <a:pPr/>
              <a:t>‹#›</a:t>
            </a:fld>
            <a:endParaRPr lang="en-US"/>
          </a:p>
        </p:txBody>
      </p:sp>
    </p:spTree>
    <p:extLst>
      <p:ext uri="{BB962C8B-B14F-4D97-AF65-F5344CB8AC3E}">
        <p14:creationId xmlns:p14="http://schemas.microsoft.com/office/powerpoint/2010/main" xmlns="" val="35018755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E64DCA45-4545-4F31-A2F8-F64E38B83B24}" type="datetimeFigureOut">
              <a:rPr lang="en-US" smtClean="0"/>
              <a:pPr/>
              <a:t>8/1/2016</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30DFFE4E-70F6-4B82-B3C1-B50B653148C6}" type="slidenum">
              <a:rPr lang="en-US" smtClean="0"/>
              <a:pPr/>
              <a:t>‹#›</a:t>
            </a:fld>
            <a:endParaRPr lang="en-US"/>
          </a:p>
        </p:txBody>
      </p:sp>
    </p:spTree>
    <p:extLst>
      <p:ext uri="{BB962C8B-B14F-4D97-AF65-F5344CB8AC3E}">
        <p14:creationId xmlns:p14="http://schemas.microsoft.com/office/powerpoint/2010/main" xmlns="" val="3037001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1</a:t>
            </a:fld>
            <a:endParaRPr lang="en-US"/>
          </a:p>
        </p:txBody>
      </p:sp>
    </p:spTree>
    <p:extLst>
      <p:ext uri="{BB962C8B-B14F-4D97-AF65-F5344CB8AC3E}">
        <p14:creationId xmlns:p14="http://schemas.microsoft.com/office/powerpoint/2010/main" xmlns="" val="3154231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14</a:t>
            </a:fld>
            <a:endParaRPr lang="en-US"/>
          </a:p>
        </p:txBody>
      </p:sp>
    </p:spTree>
    <p:extLst>
      <p:ext uri="{BB962C8B-B14F-4D97-AF65-F5344CB8AC3E}">
        <p14:creationId xmlns:p14="http://schemas.microsoft.com/office/powerpoint/2010/main" xmlns="" val="1281796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15</a:t>
            </a:fld>
            <a:endParaRPr lang="en-US"/>
          </a:p>
        </p:txBody>
      </p:sp>
    </p:spTree>
    <p:extLst>
      <p:ext uri="{BB962C8B-B14F-4D97-AF65-F5344CB8AC3E}">
        <p14:creationId xmlns:p14="http://schemas.microsoft.com/office/powerpoint/2010/main" xmlns="" val="1804334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16</a:t>
            </a:fld>
            <a:endParaRPr lang="en-US"/>
          </a:p>
        </p:txBody>
      </p:sp>
    </p:spTree>
    <p:extLst>
      <p:ext uri="{BB962C8B-B14F-4D97-AF65-F5344CB8AC3E}">
        <p14:creationId xmlns:p14="http://schemas.microsoft.com/office/powerpoint/2010/main" xmlns="" val="29357738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17</a:t>
            </a:fld>
            <a:endParaRPr lang="en-US"/>
          </a:p>
        </p:txBody>
      </p:sp>
    </p:spTree>
    <p:extLst>
      <p:ext uri="{BB962C8B-B14F-4D97-AF65-F5344CB8AC3E}">
        <p14:creationId xmlns:p14="http://schemas.microsoft.com/office/powerpoint/2010/main" xmlns="" val="1085055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18</a:t>
            </a:fld>
            <a:endParaRPr lang="en-US"/>
          </a:p>
        </p:txBody>
      </p:sp>
    </p:spTree>
    <p:extLst>
      <p:ext uri="{BB962C8B-B14F-4D97-AF65-F5344CB8AC3E}">
        <p14:creationId xmlns:p14="http://schemas.microsoft.com/office/powerpoint/2010/main" xmlns="" val="58523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5</a:t>
            </a:fld>
            <a:endParaRPr lang="en-US"/>
          </a:p>
        </p:txBody>
      </p:sp>
    </p:spTree>
    <p:extLst>
      <p:ext uri="{BB962C8B-B14F-4D97-AF65-F5344CB8AC3E}">
        <p14:creationId xmlns:p14="http://schemas.microsoft.com/office/powerpoint/2010/main" xmlns="" val="2656355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6</a:t>
            </a:fld>
            <a:endParaRPr lang="en-US"/>
          </a:p>
        </p:txBody>
      </p:sp>
    </p:spTree>
    <p:extLst>
      <p:ext uri="{BB962C8B-B14F-4D97-AF65-F5344CB8AC3E}">
        <p14:creationId xmlns:p14="http://schemas.microsoft.com/office/powerpoint/2010/main" xmlns="" val="1179806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8</a:t>
            </a:fld>
            <a:endParaRPr lang="en-US"/>
          </a:p>
        </p:txBody>
      </p:sp>
    </p:spTree>
    <p:extLst>
      <p:ext uri="{BB962C8B-B14F-4D97-AF65-F5344CB8AC3E}">
        <p14:creationId xmlns:p14="http://schemas.microsoft.com/office/powerpoint/2010/main" xmlns="" val="1977212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smtClean="0"/>
          </a:p>
          <a:p>
            <a:endParaRPr lang="en-US" sz="1600" dirty="0"/>
          </a:p>
          <a:p>
            <a:endParaRPr lang="en-US" sz="1600" dirty="0" smtClean="0"/>
          </a:p>
          <a:p>
            <a:endParaRPr lang="en-US" sz="1600" dirty="0"/>
          </a:p>
          <a:p>
            <a:endParaRPr lang="en-US" sz="1600" dirty="0" smtClean="0"/>
          </a:p>
        </p:txBody>
      </p:sp>
      <p:sp>
        <p:nvSpPr>
          <p:cNvPr id="4" name="Slide Number Placeholder 3"/>
          <p:cNvSpPr>
            <a:spLocks noGrp="1"/>
          </p:cNvSpPr>
          <p:nvPr>
            <p:ph type="sldNum" sz="quarter" idx="10"/>
          </p:nvPr>
        </p:nvSpPr>
        <p:spPr/>
        <p:txBody>
          <a:bodyPr/>
          <a:lstStyle/>
          <a:p>
            <a:fld id="{30DFFE4E-70F6-4B82-B3C1-B50B653148C6}" type="slidenum">
              <a:rPr lang="en-US" smtClean="0"/>
              <a:pPr/>
              <a:t>9</a:t>
            </a:fld>
            <a:endParaRPr lang="en-US"/>
          </a:p>
        </p:txBody>
      </p:sp>
    </p:spTree>
    <p:extLst>
      <p:ext uri="{BB962C8B-B14F-4D97-AF65-F5344CB8AC3E}">
        <p14:creationId xmlns:p14="http://schemas.microsoft.com/office/powerpoint/2010/main" xmlns="" val="3368826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10</a:t>
            </a:fld>
            <a:endParaRPr lang="en-US"/>
          </a:p>
        </p:txBody>
      </p:sp>
    </p:spTree>
    <p:extLst>
      <p:ext uri="{BB962C8B-B14F-4D97-AF65-F5344CB8AC3E}">
        <p14:creationId xmlns:p14="http://schemas.microsoft.com/office/powerpoint/2010/main" xmlns="" val="4294014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DFFE4E-70F6-4B82-B3C1-B50B653148C6}" type="slidenum">
              <a:rPr lang="en-US" smtClean="0"/>
              <a:pPr/>
              <a:t>11</a:t>
            </a:fld>
            <a:endParaRPr lang="en-US"/>
          </a:p>
        </p:txBody>
      </p:sp>
    </p:spTree>
    <p:extLst>
      <p:ext uri="{BB962C8B-B14F-4D97-AF65-F5344CB8AC3E}">
        <p14:creationId xmlns:p14="http://schemas.microsoft.com/office/powerpoint/2010/main" xmlns="" val="18171862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600" dirty="0" smtClean="0"/>
              <a:t>The </a:t>
            </a:r>
            <a:r>
              <a:rPr lang="en-US" sz="1600" dirty="0"/>
              <a:t>Planning Department developed a list of selection criteria that was used to develop a search matrix.  The matrix included suitability conditions that included: minimum parcel acreage, maximum slope, floodplain/wetland presence, as well as the proximity to emergency service locations.  The availability to municipal water and sewer was also noted. </a:t>
            </a:r>
            <a:endParaRPr lang="en-US" sz="1600" dirty="0" smtClean="0"/>
          </a:p>
          <a:p>
            <a:r>
              <a:rPr lang="en-US" sz="1600" dirty="0" smtClean="0"/>
              <a:t>In April 2015 the Committee assigned  weight values and scoring ranges for the selection criteria </a:t>
            </a:r>
            <a:endParaRPr lang="en-US" sz="1600" dirty="0"/>
          </a:p>
          <a:p>
            <a:r>
              <a:rPr lang="en-US" sz="1600" dirty="0" smtClean="0"/>
              <a:t>The initial review found 44 </a:t>
            </a:r>
            <a:r>
              <a:rPr lang="en-US" sz="1600" dirty="0"/>
              <a:t>parcels that </a:t>
            </a:r>
            <a:r>
              <a:rPr lang="en-US" sz="1600" dirty="0" smtClean="0"/>
              <a:t>met </a:t>
            </a:r>
            <a:r>
              <a:rPr lang="en-US" sz="1600" dirty="0"/>
              <a:t>the criteria for the Mental Health siting study.  Four of the properties </a:t>
            </a:r>
            <a:r>
              <a:rPr lang="en-US" sz="1600" dirty="0" smtClean="0"/>
              <a:t>had an </a:t>
            </a:r>
            <a:r>
              <a:rPr lang="en-US" sz="1600" dirty="0"/>
              <a:t>existing building located on them.  </a:t>
            </a:r>
          </a:p>
          <a:p>
            <a:r>
              <a:rPr lang="en-US" sz="1600" dirty="0" smtClean="0"/>
              <a:t>The  Committee then added the additional criteria  and weight scores </a:t>
            </a:r>
            <a:r>
              <a:rPr lang="en-US" sz="1600" smtClean="0"/>
              <a:t>for utilities</a:t>
            </a:r>
            <a:r>
              <a:rPr lang="en-US" sz="1600" dirty="0" smtClean="0"/>
              <a:t>, internet, hospital proximity and road access</a:t>
            </a:r>
            <a:endParaRPr lang="en-US" sz="1600" dirty="0"/>
          </a:p>
          <a:p>
            <a:endParaRPr lang="en-US" dirty="0" smtClean="0"/>
          </a:p>
          <a:p>
            <a:endParaRPr lang="en-US" sz="1200" kern="1200" dirty="0" smtClean="0">
              <a:solidFill>
                <a:schemeClr val="tx1"/>
              </a:solidFill>
              <a:effectLst/>
              <a:latin typeface="+mn-lt"/>
              <a:ea typeface="+mn-ea"/>
              <a:cs typeface="+mn-cs"/>
            </a:endParaRPr>
          </a:p>
          <a:p>
            <a:endParaRPr lang="en-US" dirty="0"/>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0DFFE4E-70F6-4B82-B3C1-B50B653148C6}" type="slidenum">
              <a:rPr lang="en-US" smtClean="0"/>
              <a:pPr/>
              <a:t>12</a:t>
            </a:fld>
            <a:endParaRPr lang="en-US"/>
          </a:p>
        </p:txBody>
      </p:sp>
    </p:spTree>
    <p:extLst>
      <p:ext uri="{BB962C8B-B14F-4D97-AF65-F5344CB8AC3E}">
        <p14:creationId xmlns:p14="http://schemas.microsoft.com/office/powerpoint/2010/main" xmlns="" val="2417592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kern="1200" dirty="0" smtClean="0">
                <a:solidFill>
                  <a:schemeClr val="tx1"/>
                </a:solidFill>
                <a:effectLst/>
              </a:rPr>
              <a:t>The Planning Department developed a list of selection criteria that was used to develop a search matrix.  The matrix included suitability conditions that included: minimum parcel acreage, maximum slope, floodplain/wetland presence, as well as the proximity to emergency service locations.  The availability to municipal water and sewer was also noted.  This information was used to generate a list of parcels that meet minimum suitability requirements for the Committee to review. </a:t>
            </a:r>
            <a:endParaRPr lang="en-US" sz="2000" dirty="0"/>
          </a:p>
        </p:txBody>
      </p:sp>
      <p:sp>
        <p:nvSpPr>
          <p:cNvPr id="4" name="Slide Number Placeholder 3"/>
          <p:cNvSpPr>
            <a:spLocks noGrp="1"/>
          </p:cNvSpPr>
          <p:nvPr>
            <p:ph type="sldNum" sz="quarter" idx="10"/>
          </p:nvPr>
        </p:nvSpPr>
        <p:spPr/>
        <p:txBody>
          <a:bodyPr/>
          <a:lstStyle/>
          <a:p>
            <a:fld id="{30DFFE4E-70F6-4B82-B3C1-B50B653148C6}" type="slidenum">
              <a:rPr lang="en-US" smtClean="0"/>
              <a:pPr/>
              <a:t>13</a:t>
            </a:fld>
            <a:endParaRPr lang="en-US"/>
          </a:p>
        </p:txBody>
      </p:sp>
    </p:spTree>
    <p:extLst>
      <p:ext uri="{BB962C8B-B14F-4D97-AF65-F5344CB8AC3E}">
        <p14:creationId xmlns:p14="http://schemas.microsoft.com/office/powerpoint/2010/main" xmlns="" val="3310401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90D8DB3-F413-4316-977E-3858169F0493}"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DC641-08D3-4D8E-ACDC-3525C64D1578}"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D8DB3-F413-4316-977E-3858169F0493}"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DC641-08D3-4D8E-ACDC-3525C64D157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0D8DB3-F413-4316-977E-3858169F0493}"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DC641-08D3-4D8E-ACDC-3525C64D157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D8DB3-F413-4316-977E-3858169F0493}"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DC641-08D3-4D8E-ACDC-3525C64D157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0D8DB3-F413-4316-977E-3858169F0493}"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DC641-08D3-4D8E-ACDC-3525C64D1578}"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0D8DB3-F413-4316-977E-3858169F0493}" type="datetimeFigureOut">
              <a:rPr lang="en-US" smtClean="0"/>
              <a:pPr/>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DC641-08D3-4D8E-ACDC-3525C64D157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0D8DB3-F413-4316-977E-3858169F0493}" type="datetimeFigureOut">
              <a:rPr lang="en-US" smtClean="0"/>
              <a:pPr/>
              <a:t>8/1/2016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BDC641-08D3-4D8E-ACDC-3525C64D1578}"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0D8DB3-F413-4316-977E-3858169F0493}" type="datetimeFigureOut">
              <a:rPr lang="en-US" smtClean="0"/>
              <a:pPr/>
              <a:t>8/1/2016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BDC641-08D3-4D8E-ACDC-3525C64D157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D8DB3-F413-4316-977E-3858169F0493}" type="datetimeFigureOut">
              <a:rPr lang="en-US" smtClean="0"/>
              <a:pPr/>
              <a:t>8/1/2016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BDC641-08D3-4D8E-ACDC-3525C64D157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D8DB3-F413-4316-977E-3858169F0493}" type="datetimeFigureOut">
              <a:rPr lang="en-US" smtClean="0"/>
              <a:pPr/>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DC641-08D3-4D8E-ACDC-3525C64D1578}"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D8DB3-F413-4316-977E-3858169F0493}" type="datetimeFigureOut">
              <a:rPr lang="en-US" smtClean="0"/>
              <a:pPr/>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DC641-08D3-4D8E-ACDC-3525C64D157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90D8DB3-F413-4316-977E-3858169F0493}" type="datetimeFigureOut">
              <a:rPr lang="en-US" smtClean="0"/>
              <a:pPr/>
              <a:t>8/1/2016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DBDC641-08D3-4D8E-ACDC-3525C64D157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Mental Health Clinic	</a:t>
            </a:r>
            <a:endParaRPr lang="en-US" dirty="0"/>
          </a:p>
        </p:txBody>
      </p:sp>
      <p:sp>
        <p:nvSpPr>
          <p:cNvPr id="3" name="Subtitle 2"/>
          <p:cNvSpPr>
            <a:spLocks noGrp="1"/>
          </p:cNvSpPr>
          <p:nvPr>
            <p:ph type="subTitle" idx="1"/>
          </p:nvPr>
        </p:nvSpPr>
        <p:spPr/>
        <p:txBody>
          <a:bodyPr/>
          <a:lstStyle/>
          <a:p>
            <a:r>
              <a:rPr lang="en-US" dirty="0" smtClean="0"/>
              <a:t>Siting Process and Analysis</a:t>
            </a:r>
            <a:endParaRPr lang="en-US" dirty="0"/>
          </a:p>
        </p:txBody>
      </p:sp>
    </p:spTree>
    <p:extLst>
      <p:ext uri="{BB962C8B-B14F-4D97-AF65-F5344CB8AC3E}">
        <p14:creationId xmlns:p14="http://schemas.microsoft.com/office/powerpoint/2010/main" xmlns="" val="1258326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Safety Building </a:t>
            </a:r>
            <a:endParaRPr lang="en-US" dirty="0"/>
          </a:p>
        </p:txBody>
      </p:sp>
      <p:sp>
        <p:nvSpPr>
          <p:cNvPr id="3" name="Content Placeholder 2"/>
          <p:cNvSpPr>
            <a:spLocks noGrp="1"/>
          </p:cNvSpPr>
          <p:nvPr>
            <p:ph idx="1"/>
          </p:nvPr>
        </p:nvSpPr>
        <p:spPr>
          <a:xfrm>
            <a:off x="457200" y="1447800"/>
            <a:ext cx="8229600" cy="4876800"/>
          </a:xfrm>
        </p:spPr>
        <p:txBody>
          <a:bodyPr>
            <a:normAutofit fontScale="70000" lnSpcReduction="20000"/>
          </a:bodyPr>
          <a:lstStyle/>
          <a:p>
            <a:pPr marL="0" indent="0">
              <a:buNone/>
            </a:pPr>
            <a:endParaRPr lang="en-US" dirty="0" smtClean="0"/>
          </a:p>
          <a:p>
            <a:r>
              <a:rPr lang="en-US" sz="2800" dirty="0" smtClean="0"/>
              <a:t>Research was conducted on </a:t>
            </a:r>
            <a:r>
              <a:rPr lang="en-US" sz="2800" dirty="0"/>
              <a:t>the existing public safety facility, its construction/suitability of a second floor addition as well as information from the project coordinator on the process that was followed for that </a:t>
            </a:r>
            <a:r>
              <a:rPr lang="en-US" sz="2800" dirty="0" smtClean="0"/>
              <a:t>project.</a:t>
            </a:r>
          </a:p>
          <a:p>
            <a:endParaRPr lang="en-US" sz="2800" dirty="0" smtClean="0"/>
          </a:p>
          <a:p>
            <a:r>
              <a:rPr lang="en-US" sz="2800" dirty="0" smtClean="0"/>
              <a:t>Input </a:t>
            </a:r>
            <a:r>
              <a:rPr lang="en-US" sz="2800" dirty="0"/>
              <a:t>from the original contractor was sought to verify what additional floor area could be supported by the existing construction design</a:t>
            </a:r>
            <a:r>
              <a:rPr lang="en-US" sz="2800" dirty="0" smtClean="0"/>
              <a:t>.</a:t>
            </a:r>
          </a:p>
          <a:p>
            <a:pPr marL="0" indent="0">
              <a:buNone/>
            </a:pPr>
            <a:r>
              <a:rPr lang="en-US" sz="2800" dirty="0" smtClean="0"/>
              <a:t>  </a:t>
            </a:r>
          </a:p>
          <a:p>
            <a:r>
              <a:rPr lang="en-US" sz="2800" dirty="0" smtClean="0"/>
              <a:t>This </a:t>
            </a:r>
            <a:r>
              <a:rPr lang="en-US" sz="2800" dirty="0"/>
              <a:t>information was also presented to the County Code Enforcement Officer for his input.  </a:t>
            </a:r>
            <a:endParaRPr lang="en-US" sz="2800" dirty="0" smtClean="0"/>
          </a:p>
          <a:p>
            <a:endParaRPr lang="en-US" sz="2800" dirty="0"/>
          </a:p>
          <a:p>
            <a:r>
              <a:rPr lang="en-US" sz="2800" dirty="0" smtClean="0"/>
              <a:t>Review </a:t>
            </a:r>
            <a:r>
              <a:rPr lang="en-US" sz="2800" dirty="0"/>
              <a:t>also revealed additional parking areas that were not constructed to accommodate other site amenities. </a:t>
            </a:r>
            <a:endParaRPr lang="en-US" sz="2800" dirty="0" smtClean="0"/>
          </a:p>
          <a:p>
            <a:endParaRPr lang="en-US" sz="2800" dirty="0"/>
          </a:p>
          <a:p>
            <a:r>
              <a:rPr lang="en-US" sz="2800" dirty="0" smtClean="0"/>
              <a:t>Due to cost the Public Safety Building was removed from consideration.  </a:t>
            </a:r>
          </a:p>
        </p:txBody>
      </p:sp>
    </p:spTree>
    <p:extLst>
      <p:ext uri="{BB962C8B-B14F-4D97-AF65-F5344CB8AC3E}">
        <p14:creationId xmlns:p14="http://schemas.microsoft.com/office/powerpoint/2010/main" xmlns="" val="21076956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457200" indent="-457200"/>
            <a:r>
              <a:rPr lang="en-US" dirty="0"/>
              <a:t>Needs </a:t>
            </a:r>
            <a:r>
              <a:rPr lang="en-US" dirty="0" smtClean="0"/>
              <a:t>Assessment &amp; Program Evaluation</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Needs assessment: The </a:t>
            </a:r>
            <a:r>
              <a:rPr lang="en-US" dirty="0" smtClean="0"/>
              <a:t>Committee identified what </a:t>
            </a:r>
            <a:r>
              <a:rPr lang="en-US" dirty="0"/>
              <a:t>departments are going to be located in the building. </a:t>
            </a:r>
            <a:endParaRPr lang="en-US" dirty="0" smtClean="0"/>
          </a:p>
          <a:p>
            <a:pPr marL="0" indent="0">
              <a:buNone/>
            </a:pPr>
            <a:endParaRPr lang="en-US" dirty="0" smtClean="0"/>
          </a:p>
          <a:p>
            <a:r>
              <a:rPr lang="en-US" dirty="0"/>
              <a:t>Programming phase: </a:t>
            </a:r>
            <a:r>
              <a:rPr lang="en-US" dirty="0" smtClean="0"/>
              <a:t> Committee and Planning interviewed </a:t>
            </a:r>
            <a:r>
              <a:rPr lang="en-US" dirty="0"/>
              <a:t>Mental Health staff and other agencies that interact with the clinic to determine space needs. </a:t>
            </a:r>
          </a:p>
          <a:p>
            <a:pPr lvl="2"/>
            <a:r>
              <a:rPr lang="en-US" dirty="0" smtClean="0"/>
              <a:t>The </a:t>
            </a:r>
            <a:r>
              <a:rPr lang="en-US" dirty="0"/>
              <a:t>special needs for the department</a:t>
            </a:r>
          </a:p>
          <a:p>
            <a:pPr lvl="2"/>
            <a:r>
              <a:rPr lang="en-US" dirty="0"/>
              <a:t>Their relationship with other public and private agencies for operational needs</a:t>
            </a:r>
          </a:p>
          <a:p>
            <a:pPr lvl="2"/>
            <a:r>
              <a:rPr lang="en-US" dirty="0"/>
              <a:t>Proximity to law enforcement, hospitals, public transportation etc.</a:t>
            </a:r>
          </a:p>
          <a:p>
            <a:pPr lvl="2"/>
            <a:r>
              <a:rPr lang="en-US" dirty="0"/>
              <a:t>Projections on future expansion or changes to operational regulations that might impact the size or location of the facility, etc.</a:t>
            </a:r>
          </a:p>
          <a:p>
            <a:endParaRPr lang="en-US" dirty="0" smtClean="0"/>
          </a:p>
          <a:p>
            <a:r>
              <a:rPr lang="en-US" dirty="0" smtClean="0"/>
              <a:t>Interviews and Committee discussion indicated a need for at least 15,000 with 20,000 square feet for possible future needs.</a:t>
            </a:r>
          </a:p>
        </p:txBody>
      </p:sp>
    </p:spTree>
    <p:extLst>
      <p:ext uri="{BB962C8B-B14F-4D97-AF65-F5344CB8AC3E}">
        <p14:creationId xmlns:p14="http://schemas.microsoft.com/office/powerpoint/2010/main" xmlns="" val="20500794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r>
              <a:rPr lang="en-US" dirty="0" smtClean="0"/>
              <a:t>Siting Study</a:t>
            </a:r>
            <a:endParaRPr lang="en-US" dirty="0"/>
          </a:p>
        </p:txBody>
      </p:sp>
      <p:sp>
        <p:nvSpPr>
          <p:cNvPr id="3" name="Content Placeholder 2"/>
          <p:cNvSpPr>
            <a:spLocks noGrp="1"/>
          </p:cNvSpPr>
          <p:nvPr>
            <p:ph idx="1"/>
          </p:nvPr>
        </p:nvSpPr>
        <p:spPr>
          <a:xfrm>
            <a:off x="457200" y="1447800"/>
            <a:ext cx="8229600" cy="5029200"/>
          </a:xfrm>
        </p:spPr>
        <p:txBody>
          <a:bodyPr>
            <a:normAutofit fontScale="92500" lnSpcReduction="10000"/>
          </a:bodyPr>
          <a:lstStyle/>
          <a:p>
            <a:pPr marL="0" indent="0">
              <a:buNone/>
            </a:pPr>
            <a:r>
              <a:rPr lang="en-US" dirty="0" smtClean="0"/>
              <a:t>Initial Criteria for Parcel Review – Conducted by Planning Geographic Information Staff </a:t>
            </a:r>
          </a:p>
          <a:p>
            <a:pPr marL="0" indent="0">
              <a:buNone/>
            </a:pPr>
            <a:endParaRPr lang="en-US" dirty="0" smtClean="0"/>
          </a:p>
          <a:p>
            <a:pPr lvl="0">
              <a:spcBef>
                <a:spcPts val="0"/>
              </a:spcBef>
              <a:spcAft>
                <a:spcPts val="1000"/>
              </a:spcAft>
            </a:pPr>
            <a:r>
              <a:rPr lang="en-US" sz="2100" dirty="0" smtClean="0">
                <a:ea typeface="Calibri"/>
                <a:cs typeface="Tahoma"/>
              </a:rPr>
              <a:t>Availability of Public Water &amp; Sewer </a:t>
            </a:r>
          </a:p>
          <a:p>
            <a:pPr lvl="0">
              <a:spcBef>
                <a:spcPts val="0"/>
              </a:spcBef>
              <a:spcAft>
                <a:spcPts val="1000"/>
              </a:spcAft>
            </a:pPr>
            <a:r>
              <a:rPr lang="en-US" sz="2100" dirty="0" smtClean="0">
                <a:ea typeface="Calibri"/>
                <a:cs typeface="Tahoma"/>
              </a:rPr>
              <a:t>Flood </a:t>
            </a:r>
            <a:r>
              <a:rPr lang="en-US" sz="2100" dirty="0">
                <a:ea typeface="Calibri"/>
                <a:cs typeface="Tahoma"/>
              </a:rPr>
              <a:t>Hazard Areas</a:t>
            </a:r>
            <a:endParaRPr lang="en-US" sz="2100" dirty="0"/>
          </a:p>
          <a:p>
            <a:pPr lvl="0">
              <a:spcBef>
                <a:spcPts val="0"/>
              </a:spcBef>
              <a:spcAft>
                <a:spcPts val="1000"/>
              </a:spcAft>
            </a:pPr>
            <a:r>
              <a:rPr lang="en-US" sz="2100" dirty="0">
                <a:ea typeface="Calibri"/>
                <a:cs typeface="Tahoma"/>
              </a:rPr>
              <a:t>Wetlands  (National Wetlands Inventory)</a:t>
            </a:r>
            <a:endParaRPr lang="en-US" sz="2100" dirty="0"/>
          </a:p>
          <a:p>
            <a:pPr lvl="0">
              <a:spcBef>
                <a:spcPts val="0"/>
              </a:spcBef>
              <a:spcAft>
                <a:spcPts val="1000"/>
              </a:spcAft>
            </a:pPr>
            <a:r>
              <a:rPr lang="en-US" sz="2100" dirty="0">
                <a:ea typeface="Calibri"/>
                <a:cs typeface="Tahoma"/>
              </a:rPr>
              <a:t>Slope Delineation </a:t>
            </a:r>
            <a:endParaRPr lang="en-US" sz="2100" dirty="0"/>
          </a:p>
          <a:p>
            <a:pPr lvl="0">
              <a:spcBef>
                <a:spcPts val="0"/>
              </a:spcBef>
              <a:spcAft>
                <a:spcPts val="1000"/>
              </a:spcAft>
            </a:pPr>
            <a:r>
              <a:rPr lang="en-US" sz="2100" dirty="0">
                <a:ea typeface="Calibri"/>
                <a:cs typeface="Tahoma"/>
              </a:rPr>
              <a:t>Distances to Police and Emergency Services</a:t>
            </a:r>
            <a:endParaRPr lang="en-US" sz="2100" dirty="0"/>
          </a:p>
          <a:p>
            <a:pPr marL="0" indent="0">
              <a:lnSpc>
                <a:spcPct val="160000"/>
              </a:lnSpc>
              <a:buNone/>
            </a:pPr>
            <a:r>
              <a:rPr lang="en-US" dirty="0" smtClean="0"/>
              <a:t>Added </a:t>
            </a:r>
          </a:p>
          <a:p>
            <a:r>
              <a:rPr lang="en-US" sz="2100" dirty="0" smtClean="0"/>
              <a:t>Utilities – Electric, Oil, Natural Gas</a:t>
            </a:r>
          </a:p>
          <a:p>
            <a:r>
              <a:rPr lang="en-US" sz="2100" dirty="0" smtClean="0"/>
              <a:t>Internet </a:t>
            </a:r>
          </a:p>
          <a:p>
            <a:r>
              <a:rPr lang="en-US" sz="2100" dirty="0" smtClean="0"/>
              <a:t>Hospital Proximity</a:t>
            </a:r>
          </a:p>
          <a:p>
            <a:r>
              <a:rPr lang="en-US" sz="2100" dirty="0" smtClean="0"/>
              <a:t>Road Access – State, County, Local</a:t>
            </a:r>
            <a:endParaRPr lang="en-US" sz="2100" dirty="0"/>
          </a:p>
        </p:txBody>
      </p:sp>
    </p:spTree>
    <p:extLst>
      <p:ext uri="{BB962C8B-B14F-4D97-AF65-F5344CB8AC3E}">
        <p14:creationId xmlns:p14="http://schemas.microsoft.com/office/powerpoint/2010/main" xmlns="" val="25193309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Matrix and Weighting Criteria</a:t>
            </a:r>
            <a:endParaRPr lang="en-US" dirty="0"/>
          </a:p>
        </p:txBody>
      </p:sp>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rcRect/>
          <a:stretch>
            <a:fillRect/>
          </a:stretch>
        </p:blipFill>
        <p:spPr bwMode="auto">
          <a:xfrm>
            <a:off x="2057400" y="1600200"/>
            <a:ext cx="5334000" cy="5257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7003795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Site Visits	</a:t>
            </a:r>
            <a:endParaRPr lang="en-US" dirty="0"/>
          </a:p>
        </p:txBody>
      </p:sp>
      <p:sp>
        <p:nvSpPr>
          <p:cNvPr id="3" name="Content Placeholder 2"/>
          <p:cNvSpPr>
            <a:spLocks noGrp="1"/>
          </p:cNvSpPr>
          <p:nvPr>
            <p:ph idx="1"/>
          </p:nvPr>
        </p:nvSpPr>
        <p:spPr>
          <a:xfrm>
            <a:off x="457200" y="1371600"/>
            <a:ext cx="8229600" cy="4876800"/>
          </a:xfrm>
        </p:spPr>
        <p:txBody>
          <a:bodyPr>
            <a:normAutofit lnSpcReduction="10000"/>
          </a:bodyPr>
          <a:lstStyle/>
          <a:p>
            <a:endParaRPr lang="en-US" dirty="0"/>
          </a:p>
          <a:p>
            <a:r>
              <a:rPr lang="en-US" dirty="0" smtClean="0"/>
              <a:t>Site visits were conducted on the top ten ranked sites.</a:t>
            </a:r>
          </a:p>
          <a:p>
            <a:endParaRPr lang="en-US" dirty="0" smtClean="0"/>
          </a:p>
          <a:p>
            <a:r>
              <a:rPr lang="en-US" dirty="0" smtClean="0"/>
              <a:t>The site visits were conducted by the DPW Commissioner, the County Code Enforcement Officer and the Planning Department’s GIS Coordinator.</a:t>
            </a:r>
          </a:p>
          <a:p>
            <a:endParaRPr lang="en-US" dirty="0" smtClean="0"/>
          </a:p>
          <a:p>
            <a:r>
              <a:rPr lang="en-US" dirty="0" smtClean="0"/>
              <a:t>Site conditions were evaluated and the results were presented to the Committee.</a:t>
            </a:r>
          </a:p>
          <a:p>
            <a:endParaRPr lang="en-US" dirty="0"/>
          </a:p>
          <a:p>
            <a:r>
              <a:rPr lang="en-US" dirty="0" smtClean="0"/>
              <a:t>The sites were re-evaluated with the addition of the site visit information.</a:t>
            </a:r>
          </a:p>
          <a:p>
            <a:endParaRPr lang="en-US" dirty="0" smtClean="0"/>
          </a:p>
          <a:p>
            <a:pPr marL="0" indent="0">
              <a:buNone/>
            </a:pPr>
            <a:endParaRPr lang="en-US" dirty="0"/>
          </a:p>
        </p:txBody>
      </p:sp>
    </p:spTree>
    <p:extLst>
      <p:ext uri="{BB962C8B-B14F-4D97-AF65-F5344CB8AC3E}">
        <p14:creationId xmlns:p14="http://schemas.microsoft.com/office/powerpoint/2010/main" xmlns="" val="15875654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Status:  Site Evaluations</a:t>
            </a:r>
            <a:endParaRPr lang="en-US" dirty="0"/>
          </a:p>
        </p:txBody>
      </p:sp>
      <p:sp>
        <p:nvSpPr>
          <p:cNvPr id="3" name="Content Placeholder 2"/>
          <p:cNvSpPr>
            <a:spLocks noGrp="1"/>
          </p:cNvSpPr>
          <p:nvPr>
            <p:ph idx="1"/>
          </p:nvPr>
        </p:nvSpPr>
        <p:spPr>
          <a:xfrm>
            <a:off x="457200" y="1524000"/>
            <a:ext cx="8229600" cy="4724400"/>
          </a:xfrm>
        </p:spPr>
        <p:txBody>
          <a:bodyPr>
            <a:normAutofit fontScale="92500" lnSpcReduction="20000"/>
          </a:bodyPr>
          <a:lstStyle/>
          <a:p>
            <a:pPr marL="0" indent="0">
              <a:buNone/>
            </a:pPr>
            <a:endParaRPr lang="en-US" dirty="0" smtClean="0"/>
          </a:p>
          <a:p>
            <a:r>
              <a:rPr lang="en-US" dirty="0" smtClean="0"/>
              <a:t>The Technical Advisory Staff  proposed initial </a:t>
            </a:r>
            <a:r>
              <a:rPr lang="en-US" dirty="0"/>
              <a:t>information gathering </a:t>
            </a:r>
            <a:r>
              <a:rPr lang="en-US" dirty="0" smtClean="0"/>
              <a:t>on the top three (3) preliminary sites selected.</a:t>
            </a:r>
          </a:p>
          <a:p>
            <a:pPr marL="0" indent="0">
              <a:buNone/>
            </a:pPr>
            <a:endParaRPr lang="en-US" dirty="0" smtClean="0"/>
          </a:p>
          <a:p>
            <a:r>
              <a:rPr lang="en-US" dirty="0" smtClean="0"/>
              <a:t>This would include information such as:</a:t>
            </a:r>
          </a:p>
          <a:p>
            <a:pPr lvl="1"/>
            <a:r>
              <a:rPr lang="en-US" dirty="0" smtClean="0"/>
              <a:t> Title search </a:t>
            </a:r>
          </a:p>
          <a:p>
            <a:pPr lvl="1"/>
            <a:r>
              <a:rPr lang="en-US" dirty="0" smtClean="0"/>
              <a:t> Phase </a:t>
            </a:r>
            <a:r>
              <a:rPr lang="en-US" dirty="0"/>
              <a:t>1A document </a:t>
            </a:r>
            <a:r>
              <a:rPr lang="en-US" dirty="0" smtClean="0"/>
              <a:t>review</a:t>
            </a:r>
          </a:p>
          <a:p>
            <a:pPr lvl="1"/>
            <a:r>
              <a:rPr lang="en-US" dirty="0" smtClean="0"/>
              <a:t> Property surveys</a:t>
            </a:r>
          </a:p>
          <a:p>
            <a:pPr lvl="1"/>
            <a:r>
              <a:rPr lang="en-US" dirty="0"/>
              <a:t> </a:t>
            </a:r>
            <a:r>
              <a:rPr lang="en-US" dirty="0" smtClean="0"/>
              <a:t>Soil borings, etc.</a:t>
            </a:r>
          </a:p>
          <a:p>
            <a:pPr marL="274320" lvl="1" indent="0">
              <a:buNone/>
            </a:pPr>
            <a:endParaRPr lang="en-US" dirty="0" smtClean="0"/>
          </a:p>
          <a:p>
            <a:r>
              <a:rPr lang="en-US" dirty="0" smtClean="0"/>
              <a:t>Committee </a:t>
            </a:r>
            <a:r>
              <a:rPr lang="en-US" dirty="0"/>
              <a:t>authorized moving ahead with investigating the top three (3) sites</a:t>
            </a:r>
            <a:r>
              <a:rPr lang="en-US" dirty="0" smtClean="0"/>
              <a:t>.</a:t>
            </a:r>
          </a:p>
          <a:p>
            <a:endParaRPr lang="en-US" dirty="0"/>
          </a:p>
          <a:p>
            <a:r>
              <a:rPr lang="en-US" dirty="0" smtClean="0"/>
              <a:t>No site has been selected.  </a:t>
            </a:r>
          </a:p>
          <a:p>
            <a:pPr lvl="1"/>
            <a:endParaRPr lang="en-US" sz="2400" dirty="0"/>
          </a:p>
          <a:p>
            <a:pPr marL="274320" lvl="1" indent="0">
              <a:buNone/>
            </a:pPr>
            <a:endParaRPr lang="en-US" dirty="0"/>
          </a:p>
          <a:p>
            <a:pPr marL="274320" lvl="1" indent="0">
              <a:buNone/>
            </a:pPr>
            <a:endParaRPr lang="en-US" dirty="0"/>
          </a:p>
        </p:txBody>
      </p:sp>
    </p:spTree>
    <p:extLst>
      <p:ext uri="{BB962C8B-B14F-4D97-AF65-F5344CB8AC3E}">
        <p14:creationId xmlns:p14="http://schemas.microsoft.com/office/powerpoint/2010/main" xmlns="" val="35742453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  Consultant Selection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Prepare and circulate an RFQ </a:t>
            </a:r>
            <a:r>
              <a:rPr lang="en-US" dirty="0"/>
              <a:t>for professional </a:t>
            </a:r>
            <a:r>
              <a:rPr lang="en-US" dirty="0" smtClean="0"/>
              <a:t>services which will include: </a:t>
            </a:r>
            <a:endParaRPr lang="en-US" dirty="0"/>
          </a:p>
          <a:p>
            <a:pPr lvl="1"/>
            <a:r>
              <a:rPr lang="en-US" dirty="0" smtClean="0"/>
              <a:t>Review of programming phase &amp; site selection</a:t>
            </a:r>
          </a:p>
          <a:p>
            <a:pPr lvl="1"/>
            <a:r>
              <a:rPr lang="en-US" dirty="0" smtClean="0"/>
              <a:t>Assist with the evaluation of the top three (3) sites for suitability </a:t>
            </a:r>
            <a:endParaRPr lang="en-US" dirty="0"/>
          </a:p>
          <a:p>
            <a:pPr lvl="1"/>
            <a:r>
              <a:rPr lang="en-US" dirty="0" smtClean="0"/>
              <a:t>Final site selection and SEQRA compliance</a:t>
            </a:r>
            <a:endParaRPr lang="en-US" dirty="0"/>
          </a:p>
          <a:p>
            <a:pPr lvl="1"/>
            <a:r>
              <a:rPr lang="en-US" dirty="0"/>
              <a:t>Conceptual Design</a:t>
            </a:r>
          </a:p>
          <a:p>
            <a:pPr lvl="2"/>
            <a:r>
              <a:rPr lang="en-US" dirty="0" smtClean="0"/>
              <a:t>Building footprint</a:t>
            </a:r>
          </a:p>
          <a:p>
            <a:pPr lvl="2"/>
            <a:r>
              <a:rPr lang="en-US" dirty="0" err="1" smtClean="0"/>
              <a:t>Stormwater</a:t>
            </a:r>
            <a:r>
              <a:rPr lang="en-US" dirty="0" smtClean="0"/>
              <a:t> management</a:t>
            </a:r>
          </a:p>
          <a:p>
            <a:pPr lvl="2"/>
            <a:r>
              <a:rPr lang="en-US" dirty="0" smtClean="0"/>
              <a:t>Access drives</a:t>
            </a:r>
          </a:p>
          <a:p>
            <a:pPr lvl="2"/>
            <a:r>
              <a:rPr lang="en-US" dirty="0" smtClean="0"/>
              <a:t>Sidewalks and general grading </a:t>
            </a:r>
          </a:p>
          <a:p>
            <a:pPr lvl="2"/>
            <a:r>
              <a:rPr lang="en-US" dirty="0" smtClean="0"/>
              <a:t>Identify </a:t>
            </a:r>
            <a:r>
              <a:rPr lang="en-US" dirty="0"/>
              <a:t>HVAC and mechanical room requirements </a:t>
            </a:r>
          </a:p>
          <a:p>
            <a:pPr lvl="2"/>
            <a:r>
              <a:rPr lang="en-US" dirty="0"/>
              <a:t>Identify security and IT requirements</a:t>
            </a:r>
          </a:p>
          <a:p>
            <a:pPr lvl="2"/>
            <a:r>
              <a:rPr lang="en-US" dirty="0"/>
              <a:t>Size parking given codes</a:t>
            </a:r>
          </a:p>
          <a:p>
            <a:pPr lvl="2"/>
            <a:r>
              <a:rPr lang="en-US" dirty="0"/>
              <a:t>Furniture, use existing or new</a:t>
            </a:r>
          </a:p>
          <a:p>
            <a:pPr lvl="1"/>
            <a:r>
              <a:rPr lang="en-US" dirty="0" smtClean="0"/>
              <a:t>Final </a:t>
            </a:r>
            <a:r>
              <a:rPr lang="en-US" dirty="0"/>
              <a:t>Design and bidding documents</a:t>
            </a:r>
          </a:p>
          <a:p>
            <a:pPr lvl="1"/>
            <a:r>
              <a:rPr lang="en-US" dirty="0" smtClean="0"/>
              <a:t>Construction </a:t>
            </a:r>
            <a:r>
              <a:rPr lang="en-US" dirty="0"/>
              <a:t>oversight</a:t>
            </a:r>
          </a:p>
        </p:txBody>
      </p:sp>
    </p:spTree>
    <p:extLst>
      <p:ext uri="{BB962C8B-B14F-4D97-AF65-F5344CB8AC3E}">
        <p14:creationId xmlns:p14="http://schemas.microsoft.com/office/powerpoint/2010/main" xmlns="" val="36020103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en-US" dirty="0" smtClean="0"/>
          </a:p>
          <a:p>
            <a:r>
              <a:rPr lang="en-US" dirty="0" smtClean="0"/>
              <a:t>Establish a Capital Planning Committee for direct oversight and authorization of expenditures related to site evaluations.</a:t>
            </a:r>
          </a:p>
          <a:p>
            <a:endParaRPr lang="en-US" dirty="0"/>
          </a:p>
          <a:p>
            <a:r>
              <a:rPr lang="en-US" dirty="0" smtClean="0"/>
              <a:t>Present Community Service Board, Committee with additional information gathered on top three (3) sites.</a:t>
            </a:r>
          </a:p>
          <a:p>
            <a:pPr marL="0" indent="0">
              <a:buNone/>
            </a:pPr>
            <a:endParaRPr lang="en-US" dirty="0" smtClean="0"/>
          </a:p>
          <a:p>
            <a:r>
              <a:rPr lang="en-US" dirty="0" smtClean="0"/>
              <a:t>If a site(s) are suitable submit the sites to the consultant for review.</a:t>
            </a:r>
          </a:p>
          <a:p>
            <a:pPr marL="0" indent="0">
              <a:buNone/>
            </a:pPr>
            <a:endParaRPr lang="en-US" dirty="0" smtClean="0"/>
          </a:p>
          <a:p>
            <a:r>
              <a:rPr lang="en-US" dirty="0" smtClean="0"/>
              <a:t>Committee recommends site ranking and information to the Board of Supervisors.</a:t>
            </a:r>
          </a:p>
          <a:p>
            <a:pPr marL="0" indent="0">
              <a:buNone/>
            </a:pPr>
            <a:endParaRPr lang="en-US" dirty="0" smtClean="0"/>
          </a:p>
          <a:p>
            <a:r>
              <a:rPr lang="en-US" dirty="0" smtClean="0"/>
              <a:t>Board of Supervisors makes a final site selection.  </a:t>
            </a:r>
          </a:p>
          <a:p>
            <a:pPr marL="0" indent="0">
              <a:buNone/>
            </a:pPr>
            <a:endParaRPr lang="en-US" dirty="0" smtClean="0"/>
          </a:p>
        </p:txBody>
      </p:sp>
    </p:spTree>
    <p:extLst>
      <p:ext uri="{BB962C8B-B14F-4D97-AF65-F5344CB8AC3E}">
        <p14:creationId xmlns:p14="http://schemas.microsoft.com/office/powerpoint/2010/main" xmlns="" val="33062759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990600"/>
          </a:xfrm>
        </p:spPr>
        <p:txBody>
          <a:bodyPr/>
          <a:lstStyle/>
          <a:p>
            <a:pPr algn="ctr"/>
            <a:r>
              <a:rPr lang="en-US" dirty="0" smtClean="0"/>
              <a:t>Questions</a:t>
            </a:r>
            <a:endParaRPr lang="en-US" dirty="0"/>
          </a:p>
        </p:txBody>
      </p:sp>
    </p:spTree>
    <p:extLst>
      <p:ext uri="{BB962C8B-B14F-4D97-AF65-F5344CB8AC3E}">
        <p14:creationId xmlns:p14="http://schemas.microsoft.com/office/powerpoint/2010/main" xmlns="" val="2893302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a:t>The mental health department outpatient clinic has been located in Walton since early 1970’s. The space was outgrown by 1985, when the substance abuse outpatient clinic moved to Hamden. In early 1990’s children and families mental health unit moved to rental space in Walton.</a:t>
            </a:r>
          </a:p>
          <a:p>
            <a:endParaRPr lang="en-US" dirty="0" smtClean="0"/>
          </a:p>
          <a:p>
            <a:r>
              <a:rPr lang="en-US" dirty="0"/>
              <a:t>The Community Services Board (CSB) has statutory responsibility to oversee the mental health department operations and documents from early 2000’s recognized the need for additional mental hygiene program space.</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xmlns="" val="3810394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History - Continued</a:t>
            </a:r>
            <a:endParaRPr lang="en-US" dirty="0"/>
          </a:p>
        </p:txBody>
      </p:sp>
      <p:sp>
        <p:nvSpPr>
          <p:cNvPr id="8" name="Content Placeholder 7"/>
          <p:cNvSpPr>
            <a:spLocks noGrp="1"/>
          </p:cNvSpPr>
          <p:nvPr>
            <p:ph idx="1"/>
          </p:nvPr>
        </p:nvSpPr>
        <p:spPr/>
        <p:txBody>
          <a:bodyPr>
            <a:normAutofit lnSpcReduction="10000"/>
          </a:bodyPr>
          <a:lstStyle/>
          <a:p>
            <a:r>
              <a:rPr lang="en-US" dirty="0"/>
              <a:t>The annual Local Services Plan for mental hygiene services has identified the need for adequate and appropriate space for behavioral health service delivery since 2011. State regulatory agencies (Office of Mental Health and Office of Alcoholism and Substance Abuse) support integrated care which can only be accomplished in a single location. </a:t>
            </a:r>
            <a:endParaRPr lang="en-US" dirty="0" smtClean="0"/>
          </a:p>
          <a:p>
            <a:pPr marL="0" indent="0">
              <a:buNone/>
            </a:pPr>
            <a:endParaRPr lang="en-US" dirty="0" smtClean="0"/>
          </a:p>
          <a:p>
            <a:r>
              <a:rPr lang="en-US" dirty="0"/>
              <a:t>Through 2012-2013 the CSB explored rental space options to consolidate all three outpatient clinics into one location. This proved daunting as needs required at least 10,000 sq. feet with adequate parking (100 cars) and a central county location. Locations identified required extensive renovations or had limited access.</a:t>
            </a:r>
          </a:p>
          <a:p>
            <a:endParaRPr lang="en-US" dirty="0"/>
          </a:p>
          <a:p>
            <a:endParaRPr lang="en-US" dirty="0"/>
          </a:p>
        </p:txBody>
      </p:sp>
    </p:spTree>
    <p:extLst>
      <p:ext uri="{BB962C8B-B14F-4D97-AF65-F5344CB8AC3E}">
        <p14:creationId xmlns:p14="http://schemas.microsoft.com/office/powerpoint/2010/main" xmlns="" val="3835645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 Continued</a:t>
            </a:r>
            <a:endParaRPr lang="en-US" dirty="0"/>
          </a:p>
        </p:txBody>
      </p:sp>
      <p:sp>
        <p:nvSpPr>
          <p:cNvPr id="3" name="Content Placeholder 2"/>
          <p:cNvSpPr>
            <a:spLocks noGrp="1"/>
          </p:cNvSpPr>
          <p:nvPr>
            <p:ph idx="1"/>
          </p:nvPr>
        </p:nvSpPr>
        <p:spPr/>
        <p:txBody>
          <a:bodyPr>
            <a:normAutofit lnSpcReduction="10000"/>
          </a:bodyPr>
          <a:lstStyle/>
          <a:p>
            <a:r>
              <a:rPr lang="en-US" dirty="0"/>
              <a:t>In March 2014 the CSB strongly recommended to the Community Health Committee of the Board of Supervisors to consider options to consolidate the mental health department. A Request for proposals was initiated and all </a:t>
            </a:r>
            <a:r>
              <a:rPr lang="en-US" dirty="0" smtClean="0"/>
              <a:t>options </a:t>
            </a:r>
            <a:r>
              <a:rPr lang="en-US" dirty="0"/>
              <a:t>were considered</a:t>
            </a:r>
            <a:r>
              <a:rPr lang="en-US" dirty="0" smtClean="0"/>
              <a:t>.</a:t>
            </a:r>
          </a:p>
          <a:p>
            <a:endParaRPr lang="en-US" dirty="0"/>
          </a:p>
          <a:p>
            <a:r>
              <a:rPr lang="en-US" dirty="0" smtClean="0"/>
              <a:t>CSB </a:t>
            </a:r>
            <a:r>
              <a:rPr lang="en-US" dirty="0"/>
              <a:t>looked for input from county regarding financial parameters. Community Health Committee met in July 2014 to discuss proposals. Consensus was to look for a long term solution for the needs of the Mental Health Department and expressed a commitment to work together to explore all options, including new construction. It was recommended that CSB reject all three proposals. </a:t>
            </a:r>
          </a:p>
          <a:p>
            <a:endParaRPr lang="en-US" dirty="0"/>
          </a:p>
        </p:txBody>
      </p:sp>
    </p:spTree>
    <p:extLst>
      <p:ext uri="{BB962C8B-B14F-4D97-AF65-F5344CB8AC3E}">
        <p14:creationId xmlns:p14="http://schemas.microsoft.com/office/powerpoint/2010/main" xmlns="" val="1646155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Charge to Staff</a:t>
            </a:r>
            <a:endParaRPr lang="en-US" dirty="0"/>
          </a:p>
        </p:txBody>
      </p:sp>
      <p:sp>
        <p:nvSpPr>
          <p:cNvPr id="3" name="Content Placeholder 2"/>
          <p:cNvSpPr>
            <a:spLocks noGrp="1"/>
          </p:cNvSpPr>
          <p:nvPr>
            <p:ph idx="1"/>
          </p:nvPr>
        </p:nvSpPr>
        <p:spPr/>
        <p:txBody>
          <a:bodyPr>
            <a:normAutofit/>
          </a:bodyPr>
          <a:lstStyle/>
          <a:p>
            <a:r>
              <a:rPr lang="en-US" dirty="0" smtClean="0"/>
              <a:t>August 2014 Chairman </a:t>
            </a:r>
            <a:r>
              <a:rPr lang="en-US" dirty="0" err="1" smtClean="0"/>
              <a:t>Eisel</a:t>
            </a:r>
            <a:r>
              <a:rPr lang="en-US" dirty="0" smtClean="0"/>
              <a:t> &amp; Tina Mole requested Planning coordinate a siting study for the proposed relocation of the Mental Health Clinic partnering with the Department of Public Works and any other County Departments necessary.   </a:t>
            </a:r>
          </a:p>
          <a:p>
            <a:pPr marL="0" indent="0">
              <a:buNone/>
            </a:pPr>
            <a:r>
              <a:rPr lang="en-US" dirty="0" smtClean="0"/>
              <a:t> </a:t>
            </a:r>
          </a:p>
          <a:p>
            <a:r>
              <a:rPr lang="en-US" dirty="0"/>
              <a:t>DPW and Planning </a:t>
            </a:r>
            <a:r>
              <a:rPr lang="en-US" dirty="0" smtClean="0"/>
              <a:t>outlined and agreed to the process in September  2014.</a:t>
            </a:r>
          </a:p>
          <a:p>
            <a:endParaRPr lang="en-US" dirty="0"/>
          </a:p>
          <a:p>
            <a:r>
              <a:rPr lang="en-US" dirty="0" smtClean="0"/>
              <a:t>Chairman </a:t>
            </a:r>
            <a:r>
              <a:rPr lang="en-US" dirty="0" err="1" smtClean="0"/>
              <a:t>Eisel</a:t>
            </a:r>
            <a:r>
              <a:rPr lang="en-US" dirty="0" smtClean="0"/>
              <a:t> appointed a special committee to oversee the process.  </a:t>
            </a:r>
          </a:p>
          <a:p>
            <a:pPr marL="0" indent="0">
              <a:buNone/>
            </a:pPr>
            <a:endParaRPr lang="en-US" dirty="0"/>
          </a:p>
        </p:txBody>
      </p:sp>
    </p:spTree>
    <p:extLst>
      <p:ext uri="{BB962C8B-B14F-4D97-AF65-F5344CB8AC3E}">
        <p14:creationId xmlns:p14="http://schemas.microsoft.com/office/powerpoint/2010/main" xmlns="" val="285545130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Mental Health Sub-Committee			</a:t>
            </a:r>
            <a:endParaRPr lang="en-US" dirty="0"/>
          </a:p>
        </p:txBody>
      </p:sp>
      <p:sp>
        <p:nvSpPr>
          <p:cNvPr id="3" name="Content Placeholder 2"/>
          <p:cNvSpPr>
            <a:spLocks noGrp="1"/>
          </p:cNvSpPr>
          <p:nvPr>
            <p:ph idx="1"/>
          </p:nvPr>
        </p:nvSpPr>
        <p:spPr/>
        <p:txBody>
          <a:bodyPr>
            <a:normAutofit/>
          </a:bodyPr>
          <a:lstStyle/>
          <a:p>
            <a:r>
              <a:rPr lang="en-US" dirty="0" smtClean="0"/>
              <a:t>Established – September 2014</a:t>
            </a:r>
          </a:p>
          <a:p>
            <a:pPr marL="0" indent="0">
              <a:buNone/>
            </a:pPr>
            <a:endParaRPr lang="en-US" dirty="0" smtClean="0"/>
          </a:p>
          <a:p>
            <a:r>
              <a:rPr lang="en-US" dirty="0" smtClean="0"/>
              <a:t>Membership – BOS Community Health Committee, Community Service Board Members</a:t>
            </a:r>
          </a:p>
          <a:p>
            <a:endParaRPr lang="en-US" dirty="0"/>
          </a:p>
          <a:p>
            <a:r>
              <a:rPr lang="en-US" dirty="0" smtClean="0"/>
              <a:t>Meetings </a:t>
            </a:r>
            <a:r>
              <a:rPr lang="en-US" dirty="0"/>
              <a:t>held between September 2014 through </a:t>
            </a:r>
            <a:r>
              <a:rPr lang="en-US" dirty="0" smtClean="0"/>
              <a:t>January 2016</a:t>
            </a:r>
          </a:p>
          <a:p>
            <a:pPr marL="0" indent="0">
              <a:buNone/>
            </a:pPr>
            <a:endParaRPr lang="en-US" dirty="0"/>
          </a:p>
          <a:p>
            <a:r>
              <a:rPr lang="en-US" dirty="0" smtClean="0"/>
              <a:t>Technical Advisory Staff (TAS) – Mental Health, Department of Public Works &amp; County Code Enforcement and Planning Department</a:t>
            </a:r>
            <a:endParaRPr lang="en-US" dirty="0"/>
          </a:p>
        </p:txBody>
      </p:sp>
    </p:spTree>
    <p:extLst>
      <p:ext uri="{BB962C8B-B14F-4D97-AF65-F5344CB8AC3E}">
        <p14:creationId xmlns:p14="http://schemas.microsoft.com/office/powerpoint/2010/main" xmlns="" val="2600743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a:t>
            </a:r>
            <a:endParaRPr lang="en-US" dirty="0"/>
          </a:p>
        </p:txBody>
      </p:sp>
      <p:sp>
        <p:nvSpPr>
          <p:cNvPr id="3" name="Content Placeholder 2"/>
          <p:cNvSpPr>
            <a:spLocks noGrp="1"/>
          </p:cNvSpPr>
          <p:nvPr>
            <p:ph idx="1"/>
          </p:nvPr>
        </p:nvSpPr>
        <p:spPr/>
        <p:txBody>
          <a:bodyPr/>
          <a:lstStyle/>
          <a:p>
            <a:r>
              <a:rPr lang="en-US" dirty="0"/>
              <a:t>$329,000 grant award 50% each State &amp; Federal funding for the co-location of Mental Health and Drug &amp; Alcohol Services into a single facility.  </a:t>
            </a:r>
          </a:p>
          <a:p>
            <a:pPr marL="0" indent="0">
              <a:buNone/>
            </a:pPr>
            <a:endParaRPr lang="en-US" dirty="0"/>
          </a:p>
          <a:p>
            <a:r>
              <a:rPr lang="en-US" dirty="0"/>
              <a:t>50% of the funding is reserved for needs assessment activities and the second half for technological specific upgrades to a new facility.   </a:t>
            </a:r>
          </a:p>
          <a:p>
            <a:endParaRPr lang="en-US" dirty="0"/>
          </a:p>
        </p:txBody>
      </p:sp>
    </p:spTree>
    <p:extLst>
      <p:ext uri="{BB962C8B-B14F-4D97-AF65-F5344CB8AC3E}">
        <p14:creationId xmlns:p14="http://schemas.microsoft.com/office/powerpoint/2010/main" xmlns="" val="4041055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Process</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a:t>Review Information Gathered to Date </a:t>
            </a:r>
            <a:endParaRPr lang="en-US" dirty="0" smtClean="0"/>
          </a:p>
          <a:p>
            <a:pPr marL="457200" indent="-457200">
              <a:buFont typeface="+mj-lt"/>
              <a:buAutoNum type="arabicPeriod"/>
            </a:pPr>
            <a:r>
              <a:rPr lang="en-US" dirty="0" smtClean="0"/>
              <a:t>Consideration of Options – Lease v. Own, PSB</a:t>
            </a:r>
          </a:p>
          <a:p>
            <a:pPr marL="457200" indent="-457200">
              <a:buFont typeface="+mj-lt"/>
              <a:buAutoNum type="arabicPeriod"/>
            </a:pPr>
            <a:r>
              <a:rPr lang="en-US" dirty="0" smtClean="0"/>
              <a:t>Needs Assessment &amp; Review of Programs</a:t>
            </a:r>
          </a:p>
          <a:p>
            <a:pPr marL="457200" indent="-457200">
              <a:buFont typeface="+mj-lt"/>
              <a:buAutoNum type="arabicPeriod"/>
            </a:pPr>
            <a:r>
              <a:rPr lang="en-US" dirty="0" smtClean="0"/>
              <a:t>Siting Study</a:t>
            </a:r>
          </a:p>
          <a:p>
            <a:pPr marL="457200" indent="-457200">
              <a:buFont typeface="+mj-lt"/>
              <a:buAutoNum type="arabicPeriod"/>
            </a:pPr>
            <a:r>
              <a:rPr lang="en-US" b="1" dirty="0" smtClean="0">
                <a:solidFill>
                  <a:srgbClr val="C00000"/>
                </a:solidFill>
              </a:rPr>
              <a:t>Site Selection - State Environmental Quality Review Compliance</a:t>
            </a:r>
          </a:p>
          <a:p>
            <a:pPr marL="457200" indent="-457200">
              <a:buFont typeface="+mj-lt"/>
              <a:buAutoNum type="arabicPeriod"/>
            </a:pPr>
            <a:r>
              <a:rPr lang="en-US" dirty="0" smtClean="0"/>
              <a:t>Preliminary Design</a:t>
            </a:r>
          </a:p>
          <a:p>
            <a:pPr marL="457200" indent="-457200">
              <a:buFont typeface="+mj-lt"/>
              <a:buAutoNum type="arabicPeriod"/>
            </a:pPr>
            <a:r>
              <a:rPr lang="en-US" dirty="0" smtClean="0"/>
              <a:t>Final Design</a:t>
            </a:r>
          </a:p>
          <a:p>
            <a:pPr marL="457200" indent="-457200">
              <a:buFont typeface="+mj-lt"/>
              <a:buAutoNum type="arabicPeriod"/>
            </a:pPr>
            <a:r>
              <a:rPr lang="en-US" dirty="0" smtClean="0"/>
              <a:t>Bidding Phase</a:t>
            </a:r>
          </a:p>
          <a:p>
            <a:pPr marL="457200" indent="-457200">
              <a:buFont typeface="+mj-lt"/>
              <a:buAutoNum type="arabicPeriod"/>
            </a:pPr>
            <a:r>
              <a:rPr lang="en-US" dirty="0" smtClean="0"/>
              <a:t>Construction</a:t>
            </a:r>
          </a:p>
          <a:p>
            <a:pPr marL="457200" indent="-457200">
              <a:buFont typeface="+mj-lt"/>
              <a:buAutoNum type="arabicPeriod"/>
            </a:pPr>
            <a:r>
              <a:rPr lang="en-US" dirty="0" smtClean="0"/>
              <a:t>Construction Inspection</a:t>
            </a:r>
            <a:endParaRPr lang="en-US" dirty="0"/>
          </a:p>
        </p:txBody>
      </p:sp>
    </p:spTree>
    <p:extLst>
      <p:ext uri="{BB962C8B-B14F-4D97-AF65-F5344CB8AC3E}">
        <p14:creationId xmlns:p14="http://schemas.microsoft.com/office/powerpoint/2010/main" xmlns="" val="3569959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 of Options	</a:t>
            </a:r>
            <a:endParaRPr lang="en-US" dirty="0"/>
          </a:p>
        </p:txBody>
      </p:sp>
      <p:sp>
        <p:nvSpPr>
          <p:cNvPr id="3" name="Content Placeholder 2"/>
          <p:cNvSpPr>
            <a:spLocks noGrp="1"/>
          </p:cNvSpPr>
          <p:nvPr>
            <p:ph idx="1"/>
          </p:nvPr>
        </p:nvSpPr>
        <p:spPr/>
        <p:txBody>
          <a:bodyPr>
            <a:normAutofit/>
          </a:bodyPr>
          <a:lstStyle/>
          <a:p>
            <a:r>
              <a:rPr lang="en-US" dirty="0"/>
              <a:t>Lease - Initial RFP for leased space requested 10,000 square </a:t>
            </a:r>
            <a:r>
              <a:rPr lang="en-US" dirty="0" smtClean="0"/>
              <a:t>feet – all proposals. </a:t>
            </a:r>
          </a:p>
          <a:p>
            <a:r>
              <a:rPr lang="en-US" dirty="0" smtClean="0"/>
              <a:t>Committee members conducted a financial analysis of cost of long-term leasing.  </a:t>
            </a:r>
          </a:p>
          <a:p>
            <a:r>
              <a:rPr lang="en-US" dirty="0"/>
              <a:t>DPW provided costs estimates for construction of </a:t>
            </a:r>
            <a:r>
              <a:rPr lang="en-US" dirty="0" smtClean="0"/>
              <a:t>new structure.</a:t>
            </a:r>
          </a:p>
          <a:p>
            <a:r>
              <a:rPr lang="en-US" dirty="0" smtClean="0"/>
              <a:t>Committee decided to move ahead with owning a structure.  </a:t>
            </a:r>
            <a:endParaRPr lang="en-US" dirty="0"/>
          </a:p>
          <a:p>
            <a:r>
              <a:rPr lang="en-US" dirty="0" smtClean="0"/>
              <a:t>Siting study to include buildings with structures as well as building a new facility.  </a:t>
            </a:r>
          </a:p>
          <a:p>
            <a:r>
              <a:rPr lang="en-US" dirty="0" smtClean="0"/>
              <a:t>Committee asked for an evaluation of constructing the 2</a:t>
            </a:r>
            <a:r>
              <a:rPr lang="en-US" baseline="30000" dirty="0" smtClean="0"/>
              <a:t>nd</a:t>
            </a:r>
            <a:r>
              <a:rPr lang="en-US" dirty="0" smtClean="0"/>
              <a:t> floor of the Public Safety Building.</a:t>
            </a:r>
            <a:endParaRPr lang="en-US" dirty="0"/>
          </a:p>
        </p:txBody>
      </p:sp>
    </p:spTree>
    <p:extLst>
      <p:ext uri="{BB962C8B-B14F-4D97-AF65-F5344CB8AC3E}">
        <p14:creationId xmlns:p14="http://schemas.microsoft.com/office/powerpoint/2010/main" xmlns="" val="38601881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471</TotalTime>
  <Words>1370</Words>
  <Application>Microsoft Office PowerPoint</Application>
  <PresentationFormat>On-screen Show (4:3)</PresentationFormat>
  <Paragraphs>161</Paragraphs>
  <Slides>18</Slides>
  <Notes>14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Clarity</vt:lpstr>
      <vt:lpstr>Mental Health Clinic </vt:lpstr>
      <vt:lpstr>Background</vt:lpstr>
      <vt:lpstr>History - Continued</vt:lpstr>
      <vt:lpstr>History - Continued</vt:lpstr>
      <vt:lpstr>Charge to Staff</vt:lpstr>
      <vt:lpstr> Mental Health Sub-Committee   </vt:lpstr>
      <vt:lpstr>Funding</vt:lpstr>
      <vt:lpstr>General Process</vt:lpstr>
      <vt:lpstr>Consideration of Options </vt:lpstr>
      <vt:lpstr>Public Safety Building </vt:lpstr>
      <vt:lpstr>Needs Assessment &amp; Program Evaluation</vt:lpstr>
      <vt:lpstr>Siting Study</vt:lpstr>
      <vt:lpstr> Matrix and Weighting Criteria</vt:lpstr>
      <vt:lpstr>Site Visits </vt:lpstr>
      <vt:lpstr>Current Status:  Site Evaluations</vt:lpstr>
      <vt:lpstr>Next Step:  Consultant Selection </vt:lpstr>
      <vt:lpstr>Next Steps:</vt:lpstr>
      <vt:lpstr>Questions</vt:lpstr>
    </vt:vector>
  </TitlesOfParts>
  <Company>Delaware County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Clinic</dc:title>
  <dc:creator>Information Technology</dc:creator>
  <cp:lastModifiedBy>TOW</cp:lastModifiedBy>
  <cp:revision>38</cp:revision>
  <cp:lastPrinted>2016-06-22T18:18:30Z</cp:lastPrinted>
  <dcterms:created xsi:type="dcterms:W3CDTF">2016-06-21T22:50:39Z</dcterms:created>
  <dcterms:modified xsi:type="dcterms:W3CDTF">2016-08-01T18:55:28Z</dcterms:modified>
</cp:coreProperties>
</file>